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Inter SemiBold"/>
      <p:regular r:id="rId34"/>
      <p:bold r:id="rId35"/>
    </p:embeddedFont>
    <p:embeddedFont>
      <p:font typeface="Caveat"/>
      <p:regular r:id="rId36"/>
      <p:bold r:id="rId37"/>
    </p:embeddedFont>
    <p:embeddedFont>
      <p:font typeface="Inter"/>
      <p:regular r:id="rId38"/>
      <p:bold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Arial Narrow"/>
      <p:regular r:id="rId44"/>
      <p:bold r:id="rId45"/>
      <p:italic r:id="rId46"/>
      <p:boldItalic r:id="rId47"/>
    </p:embeddedFont>
    <p:embeddedFont>
      <p:font typeface="Lato Light"/>
      <p:regular r:id="rId48"/>
      <p:bold r:id="rId49"/>
      <p:italic r:id="rId50"/>
      <p:boldItalic r:id="rId51"/>
    </p:embeddedFont>
    <p:embeddedFont>
      <p:font typeface="Nanum Pen Script"/>
      <p:regular r:id="rId52"/>
    </p:embeddedFont>
    <p:embeddedFont>
      <p:font typeface="Inter Medium"/>
      <p:regular r:id="rId53"/>
      <p:bold r:id="rId54"/>
    </p:embeddedFont>
    <p:embeddedFont>
      <p:font typeface="Montserrat Thin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44" Type="http://schemas.openxmlformats.org/officeDocument/2006/relationships/font" Target="fonts/ArialNarrow-regular.fntdata"/><Relationship Id="rId43" Type="http://schemas.openxmlformats.org/officeDocument/2006/relationships/font" Target="fonts/Montserrat-boldItalic.fntdata"/><Relationship Id="rId46" Type="http://schemas.openxmlformats.org/officeDocument/2006/relationships/font" Target="fonts/ArialNarrow-italic.fntdata"/><Relationship Id="rId45" Type="http://schemas.openxmlformats.org/officeDocument/2006/relationships/font" Target="fonts/ArialNarrow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LatoLight-regular.fntdata"/><Relationship Id="rId47" Type="http://schemas.openxmlformats.org/officeDocument/2006/relationships/font" Target="fonts/ArialNarrow-boldItalic.fntdata"/><Relationship Id="rId49" Type="http://schemas.openxmlformats.org/officeDocument/2006/relationships/font" Target="fonts/LatoLigh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InterSemiBold-bold.fntdata"/><Relationship Id="rId34" Type="http://schemas.openxmlformats.org/officeDocument/2006/relationships/font" Target="fonts/InterSemiBold-regular.fntdata"/><Relationship Id="rId37" Type="http://schemas.openxmlformats.org/officeDocument/2006/relationships/font" Target="fonts/Caveat-bold.fntdata"/><Relationship Id="rId36" Type="http://schemas.openxmlformats.org/officeDocument/2006/relationships/font" Target="fonts/Caveat-regular.fntdata"/><Relationship Id="rId39" Type="http://schemas.openxmlformats.org/officeDocument/2006/relationships/font" Target="fonts/Inter-bold.fntdata"/><Relationship Id="rId38" Type="http://schemas.openxmlformats.org/officeDocument/2006/relationships/font" Target="fonts/Inter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Light-boldItalic.fntdata"/><Relationship Id="rId50" Type="http://schemas.openxmlformats.org/officeDocument/2006/relationships/font" Target="fonts/LatoLight-italic.fntdata"/><Relationship Id="rId53" Type="http://schemas.openxmlformats.org/officeDocument/2006/relationships/font" Target="fonts/InterMedium-regular.fntdata"/><Relationship Id="rId52" Type="http://schemas.openxmlformats.org/officeDocument/2006/relationships/font" Target="fonts/NanumPenScript-regular.fntdata"/><Relationship Id="rId11" Type="http://schemas.openxmlformats.org/officeDocument/2006/relationships/slide" Target="slides/slide5.xml"/><Relationship Id="rId55" Type="http://schemas.openxmlformats.org/officeDocument/2006/relationships/font" Target="fonts/MontserratThin-regular.fntdata"/><Relationship Id="rId10" Type="http://schemas.openxmlformats.org/officeDocument/2006/relationships/slide" Target="slides/slide4.xml"/><Relationship Id="rId54" Type="http://schemas.openxmlformats.org/officeDocument/2006/relationships/font" Target="fonts/InterMedium-bold.fntdata"/><Relationship Id="rId13" Type="http://schemas.openxmlformats.org/officeDocument/2006/relationships/slide" Target="slides/slide7.xml"/><Relationship Id="rId57" Type="http://schemas.openxmlformats.org/officeDocument/2006/relationships/font" Target="fonts/MontserratThin-italic.fntdata"/><Relationship Id="rId12" Type="http://schemas.openxmlformats.org/officeDocument/2006/relationships/slide" Target="slides/slide6.xml"/><Relationship Id="rId56" Type="http://schemas.openxmlformats.org/officeDocument/2006/relationships/font" Target="fonts/MontserratThin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MontserratThin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321dce2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c321dce2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336d953c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c336d953c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336d953c2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c336d953c2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336d953c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c336d953c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336d953c2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c336d953c2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336d953c2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c336d953c2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c336d953c2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c336d953c2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336d953c2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c336d953c2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c336d953c2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c336d953c2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c321dce2e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c321dce2e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c336d953c2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c336d953c2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336d953c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c336d953c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Hii my name is Sparsh Kesari and i'm excited to be here i'm a developer relations engineer at Lambdatest where my team is building continuous quality testing cloud platform that helps developers and testers ship code faster. </a:t>
            </a:r>
            <a:endParaRPr sz="14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336d953c2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c336d953c2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c336d953c2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c336d953c2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c336d953c2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c336d953c2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c336d953c2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c336d953c2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c336d953c2_1_328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2c336d953c2_1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g2c336d953c2_1_3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c336d953c2_1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c336d953c2_1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336d953c2_1_335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2c336d953c2_1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g2c336d953c2_1_3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c336d953c2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c336d953c2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Playwright can listen to browser events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321dce2e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c321dce2e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c336d953c2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c336d953c2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336d953c2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c336d953c2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321dce2e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321dce2e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336d953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336d953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321dce2e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c321dce2e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336d953c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c336d953c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 txBox="1"/>
          <p:nvPr>
            <p:ph type="title"/>
          </p:nvPr>
        </p:nvSpPr>
        <p:spPr>
          <a:xfrm>
            <a:off x="628650" y="27384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Thin"/>
              <a:buNone/>
              <a:defRPr b="0" i="0" sz="17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700"/>
            </a:lvl9pPr>
          </a:lstStyle>
          <a:p/>
        </p:txBody>
      </p:sp>
      <p:sp>
        <p:nvSpPr>
          <p:cNvPr id="98" name="Google Shape;98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rm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indent="-29845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2794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2" type="sldNum"/>
          </p:nvPr>
        </p:nvSpPr>
        <p:spPr>
          <a:xfrm>
            <a:off x="6553200" y="4768851"/>
            <a:ext cx="2133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rm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3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/>
        </p:nvSpPr>
        <p:spPr>
          <a:xfrm>
            <a:off x="527075" y="1957200"/>
            <a:ext cx="5919600" cy="1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Testing at Scale </a:t>
            </a:r>
            <a:r>
              <a:rPr lang="en" sz="3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with</a:t>
            </a:r>
            <a:r>
              <a:rPr b="1" lang="en" sz="3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Docker </a:t>
            </a:r>
            <a:r>
              <a:rPr lang="en" sz="3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and</a:t>
            </a:r>
            <a:r>
              <a:rPr b="1" lang="en" sz="3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LambdaTest</a:t>
            </a:r>
            <a:endParaRPr b="1" sz="3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5" name="Google Shape;10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26366">
            <a:off x="6245708" y="1243883"/>
            <a:ext cx="2556700" cy="35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6"/>
          <p:cNvPicPr preferRelativeResize="0"/>
          <p:nvPr/>
        </p:nvPicPr>
        <p:blipFill rotWithShape="1">
          <a:blip r:embed="rId3">
            <a:alphaModFix/>
          </a:blip>
          <a:srcRect b="3707" l="0" r="0" t="0"/>
          <a:stretch/>
        </p:blipFill>
        <p:spPr>
          <a:xfrm>
            <a:off x="-152400" y="0"/>
            <a:ext cx="9601200" cy="51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6"/>
          <p:cNvPicPr preferRelativeResize="0"/>
          <p:nvPr/>
        </p:nvPicPr>
        <p:blipFill rotWithShape="1">
          <a:blip r:embed="rId4">
            <a:alphaModFix/>
          </a:blip>
          <a:srcRect b="27498" l="8796" r="8763" t="28185"/>
          <a:stretch/>
        </p:blipFill>
        <p:spPr>
          <a:xfrm>
            <a:off x="164575" y="4794650"/>
            <a:ext cx="1010175" cy="1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7"/>
          <p:cNvPicPr preferRelativeResize="0"/>
          <p:nvPr/>
        </p:nvPicPr>
        <p:blipFill rotWithShape="1">
          <a:blip r:embed="rId3">
            <a:alphaModFix/>
          </a:blip>
          <a:srcRect b="3714" l="0" r="0" t="5919"/>
          <a:stretch/>
        </p:blipFill>
        <p:spPr>
          <a:xfrm>
            <a:off x="0" y="-152400"/>
            <a:ext cx="9143992" cy="464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7"/>
          <p:cNvSpPr/>
          <p:nvPr/>
        </p:nvSpPr>
        <p:spPr>
          <a:xfrm>
            <a:off x="381000" y="685800"/>
            <a:ext cx="3810000" cy="533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37"/>
          <p:cNvPicPr preferRelativeResize="0"/>
          <p:nvPr/>
        </p:nvPicPr>
        <p:blipFill rotWithShape="1">
          <a:blip r:embed="rId4">
            <a:alphaModFix/>
          </a:blip>
          <a:srcRect b="27498" l="8796" r="8763" t="28185"/>
          <a:stretch/>
        </p:blipFill>
        <p:spPr>
          <a:xfrm>
            <a:off x="381000" y="1066800"/>
            <a:ext cx="16002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4303"/>
            <a:ext cx="3505199" cy="2407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98" y="4419600"/>
            <a:ext cx="6629404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0" y="244350"/>
            <a:ext cx="5160251" cy="42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 txBox="1"/>
          <p:nvPr/>
        </p:nvSpPr>
        <p:spPr>
          <a:xfrm>
            <a:off x="5385866" y="2609406"/>
            <a:ext cx="299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Automatic test trigger on git hooks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39"/>
          <p:cNvSpPr txBox="1"/>
          <p:nvPr/>
        </p:nvSpPr>
        <p:spPr>
          <a:xfrm>
            <a:off x="5381832" y="3196029"/>
            <a:ext cx="31983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Pre-steps and Post- Steps for fine grain control on test execution environment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" name="Google Shape;20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4330" y="3287659"/>
            <a:ext cx="1113093" cy="14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2918" y="2609406"/>
            <a:ext cx="429146" cy="429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42918" y="1975576"/>
            <a:ext cx="311727" cy="32106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9"/>
          <p:cNvSpPr txBox="1"/>
          <p:nvPr/>
        </p:nvSpPr>
        <p:spPr>
          <a:xfrm>
            <a:off x="5385866" y="1863407"/>
            <a:ext cx="322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en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Automatic reordering of tests for the faster feedback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39"/>
          <p:cNvSpPr txBox="1"/>
          <p:nvPr/>
        </p:nvSpPr>
        <p:spPr>
          <a:xfrm>
            <a:off x="1199116" y="3172180"/>
            <a:ext cx="3046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Pattern Based Automatic Scheduling 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" name="Google Shape;208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3047" y="1913768"/>
            <a:ext cx="450062" cy="3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0544" y="2624523"/>
            <a:ext cx="481121" cy="404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8540" y="3172180"/>
            <a:ext cx="377190" cy="30908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9"/>
          <p:cNvSpPr txBox="1"/>
          <p:nvPr/>
        </p:nvSpPr>
        <p:spPr>
          <a:xfrm>
            <a:off x="1199116" y="1913768"/>
            <a:ext cx="3327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900"/>
              <a:buFont typeface="Calibri"/>
              <a:buNone/>
            </a:pPr>
            <a:r>
              <a:rPr i="0" lang="en" u="none" cap="none" strike="noStrike">
                <a:solidFill>
                  <a:srgbClr val="1D1C1D"/>
                </a:solidFill>
                <a:latin typeface="Montserrat"/>
                <a:ea typeface="Montserrat"/>
                <a:cs typeface="Montserrat"/>
                <a:sym typeface="Montserrat"/>
              </a:rPr>
              <a:t>Smart auto test splitting over multiple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39"/>
          <p:cNvSpPr txBox="1"/>
          <p:nvPr/>
        </p:nvSpPr>
        <p:spPr>
          <a:xfrm>
            <a:off x="1199116" y="2624523"/>
            <a:ext cx="2985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en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Automat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ed identification of elements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39"/>
          <p:cNvSpPr txBox="1"/>
          <p:nvPr/>
        </p:nvSpPr>
        <p:spPr>
          <a:xfrm>
            <a:off x="949948" y="603048"/>
            <a:ext cx="71283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0775" lIns="81550" spcFirstLastPara="1" rIns="81550" wrap="square" tIns="40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27282C"/>
                </a:solidFill>
                <a:latin typeface="Montserrat"/>
                <a:ea typeface="Montserrat"/>
                <a:cs typeface="Montserrat"/>
                <a:sym typeface="Montserrat"/>
              </a:rPr>
              <a:t>SMART TEST ORCHESTRATION</a:t>
            </a:r>
            <a:endParaRPr/>
          </a:p>
        </p:txBody>
      </p:sp>
      <p:pic>
        <p:nvPicPr>
          <p:cNvPr id="214" name="Google Shape;214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20951" y="4846766"/>
            <a:ext cx="1026975" cy="181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52E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/>
          <p:nvPr/>
        </p:nvSpPr>
        <p:spPr>
          <a:xfrm>
            <a:off x="579775" y="2038350"/>
            <a:ext cx="6931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Continuous Testing &amp; AI</a:t>
            </a:r>
            <a:endParaRPr b="1" sz="3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20" name="Google Shape;220;p40"/>
          <p:cNvPicPr preferRelativeResize="0"/>
          <p:nvPr/>
        </p:nvPicPr>
        <p:blipFill rotWithShape="1">
          <a:blip r:embed="rId3">
            <a:alphaModFix/>
          </a:blip>
          <a:srcRect b="27498" l="8796" r="8763" t="28185"/>
          <a:stretch/>
        </p:blipFill>
        <p:spPr>
          <a:xfrm>
            <a:off x="164575" y="4794650"/>
            <a:ext cx="1010175" cy="1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/>
          <p:nvPr>
            <p:ph type="title"/>
          </p:nvPr>
        </p:nvSpPr>
        <p:spPr>
          <a:xfrm>
            <a:off x="311700" y="216425"/>
            <a:ext cx="376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LambdaTest AI Features </a:t>
            </a:r>
            <a:endParaRPr/>
          </a:p>
        </p:txBody>
      </p:sp>
      <p:pic>
        <p:nvPicPr>
          <p:cNvPr id="226" name="Google Shape;226;p41"/>
          <p:cNvPicPr preferRelativeResize="0"/>
          <p:nvPr/>
        </p:nvPicPr>
        <p:blipFill rotWithShape="1">
          <a:blip r:embed="rId3">
            <a:alphaModFix/>
          </a:blip>
          <a:srcRect b="27374" l="18320" r="6716" t="7025"/>
          <a:stretch/>
        </p:blipFill>
        <p:spPr>
          <a:xfrm>
            <a:off x="5436575" y="616300"/>
            <a:ext cx="2849245" cy="1608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7" name="Google Shape;227;p41"/>
          <p:cNvSpPr/>
          <p:nvPr/>
        </p:nvSpPr>
        <p:spPr>
          <a:xfrm>
            <a:off x="498000" y="865325"/>
            <a:ext cx="3769500" cy="1359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Flaky Test Detection for Reliability </a:t>
            </a:r>
            <a:endParaRPr b="1"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AI algorithms detects inconsistent test results in your test execution logs, helping you identify flaky tests with ease.</a:t>
            </a:r>
            <a:endParaRPr b="1"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28" name="Google Shape;22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0951" y="4846766"/>
            <a:ext cx="1026975" cy="1810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41"/>
          <p:cNvGrpSpPr/>
          <p:nvPr/>
        </p:nvGrpSpPr>
        <p:grpSpPr>
          <a:xfrm>
            <a:off x="1779194" y="2571761"/>
            <a:ext cx="5255500" cy="2573927"/>
            <a:chOff x="1755707" y="597438"/>
            <a:chExt cx="7107790" cy="4166953"/>
          </a:xfrm>
        </p:grpSpPr>
        <p:pic>
          <p:nvPicPr>
            <p:cNvPr id="230" name="Google Shape;230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830833" y="3307607"/>
              <a:ext cx="4290337" cy="1456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Google Shape;231;p41"/>
            <p:cNvSpPr/>
            <p:nvPr/>
          </p:nvSpPr>
          <p:spPr>
            <a:xfrm>
              <a:off x="5534133" y="597438"/>
              <a:ext cx="925906" cy="454649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4F3F8"/>
            </a:solidFill>
            <a:ln>
              <a:noFill/>
            </a:ln>
          </p:spPr>
          <p:txBody>
            <a:bodyPr anchorCtr="0" anchor="ctr" bIns="60925" lIns="60925" spcFirstLastPara="1" rIns="60925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" sz="900"/>
                <a:t>foo.test</a:t>
              </a:r>
              <a:endParaRPr i="0" sz="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232" name="Google Shape;232;p41"/>
            <p:cNvSpPr/>
            <p:nvPr/>
          </p:nvSpPr>
          <p:spPr>
            <a:xfrm>
              <a:off x="5534133" y="1293899"/>
              <a:ext cx="925906" cy="454649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4F3F8"/>
            </a:solidFill>
            <a:ln>
              <a:noFill/>
            </a:ln>
          </p:spPr>
          <p:txBody>
            <a:bodyPr anchorCtr="0" anchor="ctr" bIns="60925" lIns="60925" spcFirstLastPara="1" rIns="60925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" sz="900"/>
                <a:t>foo.js</a:t>
              </a:r>
              <a:endParaRPr i="0" sz="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233" name="Google Shape;233;p41"/>
            <p:cNvSpPr/>
            <p:nvPr/>
          </p:nvSpPr>
          <p:spPr>
            <a:xfrm>
              <a:off x="5534133" y="1990359"/>
              <a:ext cx="925906" cy="454649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4F3F8"/>
            </a:solidFill>
            <a:ln>
              <a:noFill/>
            </a:ln>
          </p:spPr>
          <p:txBody>
            <a:bodyPr anchorCtr="0" anchor="ctr" bIns="60925" lIns="60925" spcFirstLastPara="1" rIns="60925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" sz="900"/>
                <a:t>foo_bar.js</a:t>
              </a:r>
              <a:endParaRPr i="0" sz="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234" name="Google Shape;234;p41"/>
            <p:cNvSpPr/>
            <p:nvPr/>
          </p:nvSpPr>
          <p:spPr>
            <a:xfrm>
              <a:off x="4265220" y="2686820"/>
              <a:ext cx="925906" cy="454649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4F3F8"/>
            </a:solidFill>
            <a:ln>
              <a:noFill/>
            </a:ln>
          </p:spPr>
          <p:txBody>
            <a:bodyPr anchorCtr="0" anchor="ctr" bIns="60925" lIns="60925" spcFirstLastPara="1" rIns="60925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" sz="800"/>
                <a:t>foo_fun.js</a:t>
              </a:r>
              <a:endParaRPr i="0" sz="8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235" name="Google Shape;235;p41"/>
            <p:cNvSpPr/>
            <p:nvPr/>
          </p:nvSpPr>
          <p:spPr>
            <a:xfrm>
              <a:off x="5534133" y="2686820"/>
              <a:ext cx="925906" cy="454649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4F3F8"/>
            </a:solidFill>
            <a:ln>
              <a:noFill/>
            </a:ln>
          </p:spPr>
          <p:txBody>
            <a:bodyPr anchorCtr="0" anchor="ctr" bIns="60925" lIns="60925" spcFirstLastPara="1" rIns="60925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" sz="800"/>
                <a:t>foo_prop.js</a:t>
              </a:r>
              <a:endParaRPr i="0" sz="800" u="none" cap="none" strike="noStrike">
                <a:solidFill>
                  <a:srgbClr val="000000"/>
                </a:solidFill>
              </a:endParaRPr>
            </a:p>
          </p:txBody>
        </p:sp>
        <p:cxnSp>
          <p:nvCxnSpPr>
            <p:cNvPr id="236" name="Google Shape;236;p41"/>
            <p:cNvCxnSpPr/>
            <p:nvPr/>
          </p:nvCxnSpPr>
          <p:spPr>
            <a:xfrm>
              <a:off x="5997074" y="1075515"/>
              <a:ext cx="0" cy="218400"/>
            </a:xfrm>
            <a:prstGeom prst="straightConnector1">
              <a:avLst/>
            </a:prstGeom>
            <a:noFill/>
            <a:ln cap="flat" cmpd="sng" w="9525">
              <a:solidFill>
                <a:srgbClr val="89828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7" name="Google Shape;237;p41"/>
            <p:cNvCxnSpPr/>
            <p:nvPr/>
          </p:nvCxnSpPr>
          <p:spPr>
            <a:xfrm>
              <a:off x="5997074" y="1771984"/>
              <a:ext cx="0" cy="218400"/>
            </a:xfrm>
            <a:prstGeom prst="straightConnector1">
              <a:avLst/>
            </a:prstGeom>
            <a:noFill/>
            <a:ln cap="flat" cmpd="sng" w="9525">
              <a:solidFill>
                <a:srgbClr val="89828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8" name="Google Shape;238;p41"/>
            <p:cNvCxnSpPr/>
            <p:nvPr/>
          </p:nvCxnSpPr>
          <p:spPr>
            <a:xfrm>
              <a:off x="5997074" y="2444983"/>
              <a:ext cx="0" cy="218400"/>
            </a:xfrm>
            <a:prstGeom prst="straightConnector1">
              <a:avLst/>
            </a:prstGeom>
            <a:noFill/>
            <a:ln cap="flat" cmpd="sng" w="9525">
              <a:solidFill>
                <a:srgbClr val="89828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9" name="Google Shape;239;p41"/>
            <p:cNvCxnSpPr/>
            <p:nvPr/>
          </p:nvCxnSpPr>
          <p:spPr>
            <a:xfrm flipH="1">
              <a:off x="4797674" y="2448459"/>
              <a:ext cx="1199400" cy="219600"/>
            </a:xfrm>
            <a:prstGeom prst="straightConnector1">
              <a:avLst/>
            </a:prstGeom>
            <a:noFill/>
            <a:ln cap="flat" cmpd="sng" w="9525">
              <a:solidFill>
                <a:srgbClr val="89828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0" name="Google Shape;240;p41"/>
            <p:cNvSpPr/>
            <p:nvPr/>
          </p:nvSpPr>
          <p:spPr>
            <a:xfrm>
              <a:off x="6770585" y="609169"/>
              <a:ext cx="925906" cy="454649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4F3F8"/>
            </a:solidFill>
            <a:ln cap="flat" cmpd="sng" w="7620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60925" lIns="60925" spcFirstLastPara="1" rIns="60925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" sz="900"/>
                <a:t>bar.test</a:t>
              </a:r>
              <a:endParaRPr i="0" sz="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241" name="Google Shape;241;p41"/>
            <p:cNvSpPr/>
            <p:nvPr/>
          </p:nvSpPr>
          <p:spPr>
            <a:xfrm>
              <a:off x="6770585" y="1305629"/>
              <a:ext cx="925906" cy="454649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4F3F8"/>
            </a:solidFill>
            <a:ln cap="flat" cmpd="sng" w="7620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60925" lIns="60925" spcFirstLastPara="1" rIns="60925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" sz="900"/>
                <a:t>bar.js</a:t>
              </a:r>
              <a:endParaRPr i="0" sz="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242" name="Google Shape;242;p41"/>
            <p:cNvSpPr/>
            <p:nvPr/>
          </p:nvSpPr>
          <p:spPr>
            <a:xfrm>
              <a:off x="6770585" y="2002090"/>
              <a:ext cx="925906" cy="454649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4F3F8"/>
            </a:solidFill>
            <a:ln cap="flat" cmpd="sng" w="7620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60925" lIns="60925" spcFirstLastPara="1" rIns="60925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" sz="900"/>
                <a:t>bar_base.js</a:t>
              </a:r>
              <a:endParaRPr i="0" sz="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243" name="Google Shape;243;p41"/>
            <p:cNvSpPr/>
            <p:nvPr/>
          </p:nvSpPr>
          <p:spPr>
            <a:xfrm>
              <a:off x="6770585" y="2698550"/>
              <a:ext cx="925906" cy="454649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4F3F8"/>
            </a:solidFill>
            <a:ln>
              <a:noFill/>
            </a:ln>
          </p:spPr>
          <p:txBody>
            <a:bodyPr anchorCtr="0" anchor="ctr" bIns="60925" lIns="60925" spcFirstLastPara="1" rIns="60925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" sz="800"/>
                <a:t>bar_prop.js</a:t>
              </a:r>
              <a:endParaRPr i="0" sz="800" u="none" cap="none" strike="noStrike">
                <a:solidFill>
                  <a:srgbClr val="000000"/>
                </a:solidFill>
              </a:endParaRPr>
            </a:p>
          </p:txBody>
        </p:sp>
        <p:cxnSp>
          <p:nvCxnSpPr>
            <p:cNvPr id="244" name="Google Shape;244;p41"/>
            <p:cNvCxnSpPr/>
            <p:nvPr/>
          </p:nvCxnSpPr>
          <p:spPr>
            <a:xfrm>
              <a:off x="7233526" y="1087245"/>
              <a:ext cx="0" cy="218400"/>
            </a:xfrm>
            <a:prstGeom prst="straightConnector1">
              <a:avLst/>
            </a:prstGeom>
            <a:noFill/>
            <a:ln cap="flat" cmpd="sng" w="9525">
              <a:solidFill>
                <a:srgbClr val="89828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5" name="Google Shape;245;p41"/>
            <p:cNvCxnSpPr/>
            <p:nvPr/>
          </p:nvCxnSpPr>
          <p:spPr>
            <a:xfrm>
              <a:off x="7240059" y="1771975"/>
              <a:ext cx="0" cy="218400"/>
            </a:xfrm>
            <a:prstGeom prst="straightConnector1">
              <a:avLst/>
            </a:prstGeom>
            <a:noFill/>
            <a:ln cap="flat" cmpd="sng" w="9525">
              <a:solidFill>
                <a:srgbClr val="89828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6" name="Google Shape;246;p41"/>
            <p:cNvCxnSpPr/>
            <p:nvPr/>
          </p:nvCxnSpPr>
          <p:spPr>
            <a:xfrm>
              <a:off x="7233526" y="2456714"/>
              <a:ext cx="0" cy="218400"/>
            </a:xfrm>
            <a:prstGeom prst="straightConnector1">
              <a:avLst/>
            </a:prstGeom>
            <a:noFill/>
            <a:ln cap="flat" cmpd="sng" w="9525">
              <a:solidFill>
                <a:srgbClr val="89828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7" name="Google Shape;247;p41"/>
            <p:cNvCxnSpPr/>
            <p:nvPr/>
          </p:nvCxnSpPr>
          <p:spPr>
            <a:xfrm>
              <a:off x="7233526" y="2460190"/>
              <a:ext cx="1163100" cy="221400"/>
            </a:xfrm>
            <a:prstGeom prst="straightConnector1">
              <a:avLst/>
            </a:prstGeom>
            <a:noFill/>
            <a:ln cap="flat" cmpd="sng" w="9525">
              <a:solidFill>
                <a:srgbClr val="89828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8" name="Google Shape;248;p41"/>
            <p:cNvSpPr/>
            <p:nvPr/>
          </p:nvSpPr>
          <p:spPr>
            <a:xfrm>
              <a:off x="2416132" y="609158"/>
              <a:ext cx="925906" cy="454649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4F3F8"/>
            </a:solidFill>
            <a:ln>
              <a:noFill/>
            </a:ln>
          </p:spPr>
          <p:txBody>
            <a:bodyPr anchorCtr="0" anchor="ctr" bIns="60925" lIns="60925" spcFirstLastPara="1" rIns="60925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" sz="1100"/>
                <a:t>prop.test</a:t>
              </a:r>
              <a:endParaRPr i="0" sz="11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249" name="Google Shape;249;p41"/>
            <p:cNvSpPr/>
            <p:nvPr/>
          </p:nvSpPr>
          <p:spPr>
            <a:xfrm>
              <a:off x="2416132" y="1305619"/>
              <a:ext cx="925906" cy="454649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4F3F8"/>
            </a:solidFill>
            <a:ln>
              <a:noFill/>
            </a:ln>
          </p:spPr>
          <p:txBody>
            <a:bodyPr anchorCtr="0" anchor="ctr" bIns="60925" lIns="60925" spcFirstLastPara="1" rIns="60925" wrap="square" tIns="609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" sz="800"/>
                <a:t>prop.js</a:t>
              </a:r>
              <a:endParaRPr i="0" sz="8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250" name="Google Shape;250;p41"/>
            <p:cNvSpPr/>
            <p:nvPr/>
          </p:nvSpPr>
          <p:spPr>
            <a:xfrm>
              <a:off x="2416132" y="2002079"/>
              <a:ext cx="925906" cy="454649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4F3F8"/>
            </a:solidFill>
            <a:ln>
              <a:noFill/>
            </a:ln>
          </p:spPr>
          <p:txBody>
            <a:bodyPr anchorCtr="0" anchor="ctr" bIns="60925" lIns="60925" spcFirstLastPara="1" rIns="60925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" sz="800"/>
                <a:t>prop_base.js</a:t>
              </a:r>
              <a:endParaRPr i="0" sz="8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251" name="Google Shape;251;p41"/>
            <p:cNvSpPr/>
            <p:nvPr/>
          </p:nvSpPr>
          <p:spPr>
            <a:xfrm>
              <a:off x="1755707" y="2698540"/>
              <a:ext cx="925906" cy="454649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4F3F8"/>
            </a:solidFill>
            <a:ln>
              <a:noFill/>
            </a:ln>
          </p:spPr>
          <p:txBody>
            <a:bodyPr anchorCtr="0" anchor="ctr" bIns="60925" lIns="60925" spcFirstLastPara="1" rIns="60925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" sz="1000"/>
                <a:t>prop_util.js</a:t>
              </a:r>
              <a:endParaRPr i="0" sz="1000" u="none" cap="none" strike="noStrike">
                <a:solidFill>
                  <a:srgbClr val="000000"/>
                </a:solidFill>
              </a:endParaRPr>
            </a:p>
          </p:txBody>
        </p:sp>
        <p:cxnSp>
          <p:nvCxnSpPr>
            <p:cNvPr id="252" name="Google Shape;252;p41"/>
            <p:cNvCxnSpPr/>
            <p:nvPr/>
          </p:nvCxnSpPr>
          <p:spPr>
            <a:xfrm>
              <a:off x="2879073" y="1087235"/>
              <a:ext cx="0" cy="218400"/>
            </a:xfrm>
            <a:prstGeom prst="straightConnector1">
              <a:avLst/>
            </a:prstGeom>
            <a:noFill/>
            <a:ln cap="flat" cmpd="sng" w="9525">
              <a:solidFill>
                <a:srgbClr val="89828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3" name="Google Shape;253;p41"/>
            <p:cNvCxnSpPr/>
            <p:nvPr/>
          </p:nvCxnSpPr>
          <p:spPr>
            <a:xfrm>
              <a:off x="2885915" y="1771988"/>
              <a:ext cx="0" cy="218400"/>
            </a:xfrm>
            <a:prstGeom prst="straightConnector1">
              <a:avLst/>
            </a:prstGeom>
            <a:noFill/>
            <a:ln cap="flat" cmpd="sng" w="9525">
              <a:solidFill>
                <a:srgbClr val="89828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4" name="Google Shape;254;p41"/>
            <p:cNvCxnSpPr/>
            <p:nvPr/>
          </p:nvCxnSpPr>
          <p:spPr>
            <a:xfrm>
              <a:off x="2879073" y="2456703"/>
              <a:ext cx="693600" cy="218100"/>
            </a:xfrm>
            <a:prstGeom prst="straightConnector1">
              <a:avLst/>
            </a:prstGeom>
            <a:noFill/>
            <a:ln cap="flat" cmpd="sng" w="9525">
              <a:solidFill>
                <a:srgbClr val="89828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5" name="Google Shape;255;p41"/>
            <p:cNvCxnSpPr/>
            <p:nvPr/>
          </p:nvCxnSpPr>
          <p:spPr>
            <a:xfrm flipH="1">
              <a:off x="2256873" y="2460179"/>
              <a:ext cx="622200" cy="221400"/>
            </a:xfrm>
            <a:prstGeom prst="straightConnector1">
              <a:avLst/>
            </a:prstGeom>
            <a:noFill/>
            <a:ln cap="flat" cmpd="sng" w="9525">
              <a:solidFill>
                <a:srgbClr val="89828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56" name="Google Shape;256;p41"/>
            <p:cNvSpPr/>
            <p:nvPr/>
          </p:nvSpPr>
          <p:spPr>
            <a:xfrm>
              <a:off x="3082545" y="2698540"/>
              <a:ext cx="925906" cy="454649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4F3F8"/>
            </a:solidFill>
            <a:ln>
              <a:noFill/>
            </a:ln>
          </p:spPr>
          <p:txBody>
            <a:bodyPr anchorCtr="0" anchor="ctr" bIns="60925" lIns="60925" spcFirstLastPara="1" rIns="60925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" sz="1000"/>
                <a:t>prop_fun.js</a:t>
              </a:r>
              <a:endParaRPr i="0" sz="10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257" name="Google Shape;257;p41"/>
            <p:cNvSpPr/>
            <p:nvPr/>
          </p:nvSpPr>
          <p:spPr>
            <a:xfrm>
              <a:off x="7937591" y="2698550"/>
              <a:ext cx="925906" cy="454649"/>
            </a:xfrm>
            <a:custGeom>
              <a:rect b="b" l="l" r="r" t="t"/>
              <a:pathLst>
                <a:path extrusionOk="0" h="21315" w="21598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4F3F8"/>
            </a:solidFill>
            <a:ln cap="flat" cmpd="sng" w="76200">
              <a:solidFill>
                <a:srgbClr val="0097A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60925" lIns="60925" spcFirstLastPara="1" rIns="60925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lang="en" sz="800"/>
                <a:t>bar_fun.js</a:t>
              </a:r>
              <a:endParaRPr i="0" sz="800" u="none" cap="none" strike="noStrike">
                <a:solidFill>
                  <a:srgbClr val="000000"/>
                </a:solidFill>
              </a:endParaRPr>
            </a:p>
          </p:txBody>
        </p:sp>
        <p:cxnSp>
          <p:nvCxnSpPr>
            <p:cNvPr id="258" name="Google Shape;258;p41"/>
            <p:cNvCxnSpPr/>
            <p:nvPr/>
          </p:nvCxnSpPr>
          <p:spPr>
            <a:xfrm flipH="1">
              <a:off x="6049073" y="1767892"/>
              <a:ext cx="1185900" cy="218400"/>
            </a:xfrm>
            <a:prstGeom prst="straightConnector1">
              <a:avLst/>
            </a:prstGeom>
            <a:noFill/>
            <a:ln cap="flat" cmpd="sng" w="9525">
              <a:solidFill>
                <a:srgbClr val="89828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59" name="Google Shape;259;p41"/>
          <p:cNvSpPr txBox="1"/>
          <p:nvPr/>
        </p:nvSpPr>
        <p:spPr>
          <a:xfrm>
            <a:off x="0" y="4789500"/>
            <a:ext cx="111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2"/>
                </a:solidFill>
              </a:rPr>
              <a:t>@manoj9788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LambdaTest AI Features </a:t>
            </a: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875" y="393900"/>
            <a:ext cx="3846200" cy="21944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6" name="Google Shape;26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2485" y="2708825"/>
            <a:ext cx="3752964" cy="2194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7" name="Google Shape;267;p42"/>
          <p:cNvSpPr/>
          <p:nvPr/>
        </p:nvSpPr>
        <p:spPr>
          <a:xfrm>
            <a:off x="402850" y="3073975"/>
            <a:ext cx="4074000" cy="156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Failure RCA for Triaging</a:t>
            </a:r>
            <a:endParaRPr b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75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Speed up issue resolution using RCA and categorize errors and offers recommended solutions for quick and effective problem-solving.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68" name="Google Shape;268;p42"/>
          <p:cNvSpPr/>
          <p:nvPr/>
        </p:nvSpPr>
        <p:spPr>
          <a:xfrm>
            <a:off x="402850" y="1175950"/>
            <a:ext cx="4074000" cy="1564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Auto Healing for Dynamic Updates</a:t>
            </a:r>
            <a:endParaRPr b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75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Automatically recovers from certain typеs of failures during thе execution of your tеst scripts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269" name="Google Shape;26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3351" y="4922966"/>
            <a:ext cx="1026975" cy="18100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2"/>
          <p:cNvSpPr txBox="1"/>
          <p:nvPr/>
        </p:nvSpPr>
        <p:spPr>
          <a:xfrm>
            <a:off x="0" y="4789500"/>
            <a:ext cx="111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2"/>
                </a:solidFill>
              </a:rPr>
              <a:t>@manoj9788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52E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/>
          <p:nvPr/>
        </p:nvSpPr>
        <p:spPr>
          <a:xfrm>
            <a:off x="579775" y="2038350"/>
            <a:ext cx="6931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Docker Extension and LambdaTest Tunnel</a:t>
            </a:r>
            <a:endParaRPr b="1" sz="3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76" name="Google Shape;276;p43"/>
          <p:cNvPicPr preferRelativeResize="0"/>
          <p:nvPr/>
        </p:nvPicPr>
        <p:blipFill rotWithShape="1">
          <a:blip r:embed="rId3">
            <a:alphaModFix/>
          </a:blip>
          <a:srcRect b="27498" l="8796" r="8763" t="28185"/>
          <a:stretch/>
        </p:blipFill>
        <p:spPr>
          <a:xfrm>
            <a:off x="164575" y="4794650"/>
            <a:ext cx="1010175" cy="1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E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01" y="4838701"/>
            <a:ext cx="1275197" cy="2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638" y="1117425"/>
            <a:ext cx="7428726" cy="34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4"/>
          <p:cNvSpPr txBox="1"/>
          <p:nvPr/>
        </p:nvSpPr>
        <p:spPr>
          <a:xfrm>
            <a:off x="427800" y="44500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LambdaTest Tunnel</a:t>
            </a:r>
            <a:endParaRPr b="1" sz="1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425" y="1107902"/>
            <a:ext cx="6394949" cy="33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5"/>
          <p:cNvSpPr txBox="1"/>
          <p:nvPr/>
        </p:nvSpPr>
        <p:spPr>
          <a:xfrm>
            <a:off x="328300" y="308400"/>
            <a:ext cx="4497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Docker Extension Marketplace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 txBox="1"/>
          <p:nvPr/>
        </p:nvSpPr>
        <p:spPr>
          <a:xfrm>
            <a:off x="2677534" y="3760212"/>
            <a:ext cx="3488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Montserrat"/>
                <a:ea typeface="Montserrat"/>
                <a:cs typeface="Montserrat"/>
                <a:sym typeface="Montserrat"/>
              </a:rPr>
              <a:t>SPARSH</a:t>
            </a:r>
            <a:r>
              <a:rPr b="1" lang="en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300">
                <a:latin typeface="Montserrat"/>
                <a:ea typeface="Montserrat"/>
                <a:cs typeface="Montserrat"/>
                <a:sym typeface="Montserrat"/>
              </a:rPr>
              <a:t>KESARI</a:t>
            </a:r>
            <a:endParaRPr sz="2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8"/>
          <p:cNvSpPr txBox="1"/>
          <p:nvPr/>
        </p:nvSpPr>
        <p:spPr>
          <a:xfrm>
            <a:off x="2486457" y="4174688"/>
            <a:ext cx="387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DEVELOPER RELATIONS ENGINEER</a:t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8"/>
          <p:cNvSpPr/>
          <p:nvPr/>
        </p:nvSpPr>
        <p:spPr>
          <a:xfrm>
            <a:off x="2622923" y="1268303"/>
            <a:ext cx="789854" cy="171190"/>
          </a:xfrm>
          <a:custGeom>
            <a:rect b="b" l="l" r="r" t="t"/>
            <a:pathLst>
              <a:path extrusionOk="0" h="17567" w="31591">
                <a:moveTo>
                  <a:pt x="0" y="2701"/>
                </a:moveTo>
                <a:cubicBezTo>
                  <a:pt x="7898" y="726"/>
                  <a:pt x="17911" y="-2184"/>
                  <a:pt x="24424" y="2701"/>
                </a:cubicBezTo>
                <a:cubicBezTo>
                  <a:pt x="28825" y="6002"/>
                  <a:pt x="29853" y="12347"/>
                  <a:pt x="31591" y="1756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13" name="Google Shape;113;p28"/>
          <p:cNvSpPr txBox="1"/>
          <p:nvPr/>
        </p:nvSpPr>
        <p:spPr>
          <a:xfrm rot="-147910">
            <a:off x="1329570" y="1138382"/>
            <a:ext cx="1255462" cy="4462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Nanum Pen Script"/>
                <a:ea typeface="Nanum Pen Script"/>
                <a:cs typeface="Nanum Pen Script"/>
                <a:sym typeface="Nanum Pen Script"/>
              </a:rPr>
              <a:t>That’s me 👋🏻</a:t>
            </a:r>
            <a:endParaRPr sz="170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pic>
        <p:nvPicPr>
          <p:cNvPr id="114" name="Google Shape;1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656" y="4579984"/>
            <a:ext cx="1614167" cy="284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1573" y="1380338"/>
            <a:ext cx="2186100" cy="21861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66675">
              <a:srgbClr val="000000">
                <a:alpha val="85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6"/>
          <p:cNvPicPr preferRelativeResize="0"/>
          <p:nvPr/>
        </p:nvPicPr>
        <p:blipFill rotWithShape="1">
          <a:blip r:embed="rId3">
            <a:alphaModFix/>
          </a:blip>
          <a:srcRect b="3486" l="0" r="0" t="2546"/>
          <a:stretch/>
        </p:blipFill>
        <p:spPr>
          <a:xfrm>
            <a:off x="1631600" y="922000"/>
            <a:ext cx="6215875" cy="384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301" y="4838701"/>
            <a:ext cx="1275197" cy="22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6"/>
          <p:cNvSpPr txBox="1"/>
          <p:nvPr/>
        </p:nvSpPr>
        <p:spPr>
          <a:xfrm>
            <a:off x="397950" y="30570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LambdaTest Tunnel</a:t>
            </a:r>
            <a:endParaRPr b="1" sz="1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150" y="1132227"/>
            <a:ext cx="6023274" cy="32113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2" name="Google Shape;302;p47"/>
          <p:cNvSpPr txBox="1"/>
          <p:nvPr/>
        </p:nvSpPr>
        <p:spPr>
          <a:xfrm>
            <a:off x="427800" y="44500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LambdaTest Tunnel</a:t>
            </a:r>
            <a:endParaRPr b="1" sz="1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175" y="921999"/>
            <a:ext cx="7351649" cy="3953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8" name="Google Shape;308;p48"/>
          <p:cNvSpPr txBox="1"/>
          <p:nvPr/>
        </p:nvSpPr>
        <p:spPr>
          <a:xfrm>
            <a:off x="397950" y="25597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LambdaTest Tunnel</a:t>
            </a:r>
            <a:endParaRPr b="1" sz="1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144003" cy="5022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0"/>
          <p:cNvSpPr txBox="1"/>
          <p:nvPr/>
        </p:nvSpPr>
        <p:spPr>
          <a:xfrm>
            <a:off x="0" y="289255"/>
            <a:ext cx="87891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" sz="1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Get Free Access to HyperExecute for 60 days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50"/>
          <p:cNvSpPr/>
          <p:nvPr/>
        </p:nvSpPr>
        <p:spPr>
          <a:xfrm>
            <a:off x="6715738" y="4974865"/>
            <a:ext cx="2351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700"/>
              <a:buFont typeface="Arial Narrow"/>
              <a:buNone/>
            </a:pPr>
            <a:r>
              <a:rPr b="0" i="0" lang="en" sz="700" u="none" cap="none" strike="noStrike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 © LambdaTest .Confidential. All Rights Reserved.</a:t>
            </a:r>
            <a:endParaRPr b="0" i="0" sz="7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321" name="Google Shape;321;p50"/>
          <p:cNvPicPr preferRelativeResize="0"/>
          <p:nvPr/>
        </p:nvPicPr>
        <p:blipFill rotWithShape="1">
          <a:blip r:embed="rId3">
            <a:alphaModFix/>
          </a:blip>
          <a:srcRect b="0" l="3044" r="0" t="0"/>
          <a:stretch/>
        </p:blipFill>
        <p:spPr>
          <a:xfrm>
            <a:off x="416150" y="736175"/>
            <a:ext cx="8311700" cy="411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7025"/>
            <a:ext cx="8839204" cy="320248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2"/>
          <p:cNvSpPr txBox="1"/>
          <p:nvPr/>
        </p:nvSpPr>
        <p:spPr>
          <a:xfrm>
            <a:off x="0" y="289255"/>
            <a:ext cx="87891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" sz="1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Get Free Access to HyperExecute for 60 days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52"/>
          <p:cNvSpPr/>
          <p:nvPr/>
        </p:nvSpPr>
        <p:spPr>
          <a:xfrm>
            <a:off x="6715738" y="4974865"/>
            <a:ext cx="2351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700"/>
              <a:buFont typeface="Arial Narrow"/>
              <a:buNone/>
            </a:pPr>
            <a:r>
              <a:rPr b="0" i="0" lang="en" sz="700" u="none" cap="none" strike="noStrike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 © LambdaTest .Confidential. All Rights Reserved.</a:t>
            </a:r>
            <a:endParaRPr b="0" i="0" sz="7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34" name="Google Shape;334;p52"/>
          <p:cNvSpPr txBox="1"/>
          <p:nvPr/>
        </p:nvSpPr>
        <p:spPr>
          <a:xfrm>
            <a:off x="560250" y="4146725"/>
            <a:ext cx="8023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Scan the </a:t>
            </a: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QR Code</a:t>
            </a: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or open using link : </a:t>
            </a:r>
            <a:r>
              <a:rPr lang="en" sz="14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https://www.lambdatest.com/community-access</a:t>
            </a:r>
            <a:endParaRPr sz="14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52"/>
          <p:cNvSpPr txBox="1"/>
          <p:nvPr/>
        </p:nvSpPr>
        <p:spPr>
          <a:xfrm>
            <a:off x="1490700" y="4501275"/>
            <a:ext cx="6162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Exclusive Coupon Code</a:t>
            </a: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DOCKER</a:t>
            </a: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| Valid till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16</a:t>
            </a: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March</a:t>
            </a: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only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6" name="Google Shape;336;p52"/>
          <p:cNvPicPr preferRelativeResize="0"/>
          <p:nvPr/>
        </p:nvPicPr>
        <p:blipFill rotWithShape="1">
          <a:blip r:embed="rId3">
            <a:alphaModFix/>
          </a:blip>
          <a:srcRect b="8772" l="8321" r="8129" t="8149"/>
          <a:stretch/>
        </p:blipFill>
        <p:spPr>
          <a:xfrm>
            <a:off x="2977776" y="972713"/>
            <a:ext cx="2832814" cy="281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092C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3"/>
          <p:cNvSpPr txBox="1"/>
          <p:nvPr/>
        </p:nvSpPr>
        <p:spPr>
          <a:xfrm>
            <a:off x="3242950" y="360400"/>
            <a:ext cx="25785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rgbClr val="33E8C1"/>
                </a:solidFill>
                <a:latin typeface="Caveat"/>
                <a:ea typeface="Caveat"/>
                <a:cs typeface="Caveat"/>
                <a:sym typeface="Caveat"/>
              </a:rPr>
              <a:t>Thank You</a:t>
            </a:r>
            <a:endParaRPr b="1" sz="4900">
              <a:solidFill>
                <a:srgbClr val="33E8C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43" name="Google Shape;343;p53"/>
          <p:cNvSpPr txBox="1"/>
          <p:nvPr/>
        </p:nvSpPr>
        <p:spPr>
          <a:xfrm>
            <a:off x="1698338" y="2133725"/>
            <a:ext cx="3212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sparshk@lambdatest.com</a:t>
            </a:r>
            <a:endParaRPr sz="18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sparshk98</a:t>
            </a:r>
            <a:endParaRPr sz="18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descr=":mailbox:" id="344" name="Google Shape;34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013" y="22016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0309" y="2712425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3"/>
          <p:cNvPicPr preferRelativeResize="0"/>
          <p:nvPr/>
        </p:nvPicPr>
        <p:blipFill rotWithShape="1">
          <a:blip r:embed="rId5">
            <a:alphaModFix/>
          </a:blip>
          <a:srcRect b="0" l="0" r="18659" t="0"/>
          <a:stretch/>
        </p:blipFill>
        <p:spPr>
          <a:xfrm>
            <a:off x="1169362" y="3248200"/>
            <a:ext cx="522100" cy="5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3"/>
          <p:cNvSpPr txBox="1"/>
          <p:nvPr/>
        </p:nvSpPr>
        <p:spPr>
          <a:xfrm>
            <a:off x="1698338" y="3248200"/>
            <a:ext cx="321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sparsh_kesari_</a:t>
            </a:r>
            <a:endParaRPr sz="18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48" name="Google Shape;348;p53"/>
          <p:cNvPicPr preferRelativeResize="0"/>
          <p:nvPr/>
        </p:nvPicPr>
        <p:blipFill rotWithShape="1">
          <a:blip r:embed="rId6">
            <a:alphaModFix/>
          </a:blip>
          <a:srcRect b="5432" l="6978" r="5016" t="5361"/>
          <a:stretch/>
        </p:blipFill>
        <p:spPr>
          <a:xfrm>
            <a:off x="6257775" y="2024300"/>
            <a:ext cx="1870200" cy="1896000"/>
          </a:xfrm>
          <a:prstGeom prst="roundRect">
            <a:avLst>
              <a:gd fmla="val 754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E9E8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Types of Tests</a:t>
            </a:r>
            <a:endParaRPr b="1"/>
          </a:p>
        </p:txBody>
      </p:sp>
      <p:pic>
        <p:nvPicPr>
          <p:cNvPr id="121" name="Google Shape;1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125" y="1017725"/>
            <a:ext cx="7164330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301" y="4838701"/>
            <a:ext cx="1275197" cy="2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/>
        </p:nvSpPr>
        <p:spPr>
          <a:xfrm>
            <a:off x="427800" y="2263950"/>
            <a:ext cx="520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Running Tests with </a:t>
            </a:r>
            <a:r>
              <a:rPr b="1" lang="en" sz="2800">
                <a:solidFill>
                  <a:schemeClr val="dk1"/>
                </a:solidFill>
              </a:rPr>
              <a:t>Docker</a:t>
            </a:r>
            <a:endParaRPr b="1" sz="2800">
              <a:solidFill>
                <a:schemeClr val="dk1"/>
              </a:solidFill>
            </a:endParaRPr>
          </a:p>
        </p:txBody>
      </p:sp>
      <p:pic>
        <p:nvPicPr>
          <p:cNvPr id="128" name="Google Shape;1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4775" y="1841522"/>
            <a:ext cx="1738976" cy="146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301" y="4838701"/>
            <a:ext cx="1275197" cy="2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B1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Running </a:t>
            </a:r>
            <a:r>
              <a:rPr lang="en">
                <a:solidFill>
                  <a:schemeClr val="lt1"/>
                </a:solidFill>
              </a:rPr>
              <a:t>Tests with </a:t>
            </a:r>
            <a:r>
              <a:rPr b="1" lang="en">
                <a:solidFill>
                  <a:schemeClr val="lt1"/>
                </a:solidFill>
              </a:rPr>
              <a:t>Docker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35" name="Google Shape;1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50" y="4085100"/>
            <a:ext cx="8839201" cy="71845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1"/>
          <p:cNvSpPr txBox="1"/>
          <p:nvPr/>
        </p:nvSpPr>
        <p:spPr>
          <a:xfrm>
            <a:off x="686475" y="1220525"/>
            <a:ext cx="6635700" cy="23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Step 1: Set Up the Base Stage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Step 2: </a:t>
            </a:r>
            <a:r>
              <a:rPr lang="en" sz="1800">
                <a:solidFill>
                  <a:schemeClr val="lt1"/>
                </a:solidFill>
              </a:rPr>
              <a:t>Create the Test Stage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Step 3: </a:t>
            </a:r>
            <a:r>
              <a:rPr lang="en" sz="1800">
                <a:solidFill>
                  <a:schemeClr val="lt1"/>
                </a:solidFill>
              </a:rPr>
              <a:t>Build the Image with Test Stage Target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Step 4: </a:t>
            </a:r>
            <a:r>
              <a:rPr lang="en" sz="1800">
                <a:solidFill>
                  <a:schemeClr val="lt1"/>
                </a:solidFill>
              </a:rPr>
              <a:t>Execute Docker Build for Testing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Step 5 : Integrate with CI/CD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1B1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Running Tests with </a:t>
            </a:r>
            <a:r>
              <a:rPr b="1" lang="en">
                <a:solidFill>
                  <a:schemeClr val="lt1"/>
                </a:solidFill>
              </a:rPr>
              <a:t>Docker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42" name="Google Shape;1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850" y="1717300"/>
            <a:ext cx="7468324" cy="29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2"/>
          <p:cNvSpPr txBox="1"/>
          <p:nvPr>
            <p:ph type="title"/>
          </p:nvPr>
        </p:nvSpPr>
        <p:spPr>
          <a:xfrm>
            <a:off x="649850" y="1363475"/>
            <a:ext cx="85206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" sz="2020">
                <a:solidFill>
                  <a:schemeClr val="lt1"/>
                </a:solidFill>
              </a:rPr>
              <a:t>Output :-</a:t>
            </a:r>
            <a:endParaRPr sz="202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52E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/>
          <p:nvPr/>
        </p:nvSpPr>
        <p:spPr>
          <a:xfrm>
            <a:off x="579775" y="2038350"/>
            <a:ext cx="6931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Testing at Scale </a:t>
            </a:r>
            <a:endParaRPr b="1" sz="3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9" name="Google Shape;149;p33"/>
          <p:cNvPicPr preferRelativeResize="0"/>
          <p:nvPr/>
        </p:nvPicPr>
        <p:blipFill rotWithShape="1">
          <a:blip r:embed="rId3">
            <a:alphaModFix/>
          </a:blip>
          <a:srcRect b="27498" l="8796" r="8763" t="28185"/>
          <a:stretch/>
        </p:blipFill>
        <p:spPr>
          <a:xfrm>
            <a:off x="164575" y="4794650"/>
            <a:ext cx="1010175" cy="1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937" y="1977952"/>
            <a:ext cx="7261639" cy="277582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4"/>
          <p:cNvSpPr/>
          <p:nvPr/>
        </p:nvSpPr>
        <p:spPr>
          <a:xfrm>
            <a:off x="4463459" y="1874943"/>
            <a:ext cx="758400" cy="2973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70AD4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4"/>
          <p:cNvSpPr/>
          <p:nvPr/>
        </p:nvSpPr>
        <p:spPr>
          <a:xfrm rot="10800000">
            <a:off x="4425658" y="2148948"/>
            <a:ext cx="758400" cy="2973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70AD4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4"/>
          <p:cNvSpPr/>
          <p:nvPr/>
        </p:nvSpPr>
        <p:spPr>
          <a:xfrm>
            <a:off x="4082305" y="1143821"/>
            <a:ext cx="641455" cy="730831"/>
          </a:xfrm>
          <a:custGeom>
            <a:rect b="b" l="l" r="r" t="t"/>
            <a:pathLst>
              <a:path extrusionOk="0" h="17567" w="31591">
                <a:moveTo>
                  <a:pt x="0" y="2701"/>
                </a:moveTo>
                <a:cubicBezTo>
                  <a:pt x="7898" y="726"/>
                  <a:pt x="17911" y="-2184"/>
                  <a:pt x="24424" y="2701"/>
                </a:cubicBezTo>
                <a:cubicBezTo>
                  <a:pt x="28825" y="6002"/>
                  <a:pt x="29853" y="12347"/>
                  <a:pt x="31591" y="17567"/>
                </a:cubicBezTo>
              </a:path>
            </a:pathLst>
          </a:cu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58" name="Google Shape;158;p34"/>
          <p:cNvSpPr txBox="1"/>
          <p:nvPr/>
        </p:nvSpPr>
        <p:spPr>
          <a:xfrm rot="-115095">
            <a:off x="2481839" y="1096989"/>
            <a:ext cx="2142000" cy="4464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Nanum Pen Script"/>
                <a:ea typeface="Nanum Pen Script"/>
                <a:cs typeface="Nanum Pen Script"/>
                <a:sym typeface="Nanum Pen Script"/>
              </a:rPr>
              <a:t>All new build releases</a:t>
            </a:r>
            <a:endParaRPr sz="170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159" name="Google Shape;159;p34"/>
          <p:cNvSpPr/>
          <p:nvPr/>
        </p:nvSpPr>
        <p:spPr>
          <a:xfrm>
            <a:off x="3245791" y="1427310"/>
            <a:ext cx="603783" cy="438297"/>
          </a:xfrm>
          <a:custGeom>
            <a:rect b="b" l="l" r="r" t="t"/>
            <a:pathLst>
              <a:path extrusionOk="0" h="17567" w="31591">
                <a:moveTo>
                  <a:pt x="0" y="2701"/>
                </a:moveTo>
                <a:cubicBezTo>
                  <a:pt x="7898" y="726"/>
                  <a:pt x="17911" y="-2184"/>
                  <a:pt x="24424" y="2701"/>
                </a:cubicBezTo>
                <a:cubicBezTo>
                  <a:pt x="28825" y="6002"/>
                  <a:pt x="29853" y="12347"/>
                  <a:pt x="31591" y="17567"/>
                </a:cubicBezTo>
              </a:path>
            </a:pathLst>
          </a:cu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60" name="Google Shape;160;p34"/>
          <p:cNvSpPr txBox="1"/>
          <p:nvPr/>
        </p:nvSpPr>
        <p:spPr>
          <a:xfrm rot="-82311">
            <a:off x="2131683" y="1370275"/>
            <a:ext cx="1654074" cy="4471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Nanum Pen Script"/>
                <a:ea typeface="Nanum Pen Script"/>
                <a:cs typeface="Nanum Pen Script"/>
                <a:sym typeface="Nanum Pen Script"/>
              </a:rPr>
              <a:t>A build is built</a:t>
            </a:r>
            <a:endParaRPr sz="170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161" name="Google Shape;161;p34"/>
          <p:cNvSpPr/>
          <p:nvPr/>
        </p:nvSpPr>
        <p:spPr>
          <a:xfrm>
            <a:off x="3400536" y="1885958"/>
            <a:ext cx="758400" cy="2973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70AD4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4"/>
          <p:cNvSpPr/>
          <p:nvPr/>
        </p:nvSpPr>
        <p:spPr>
          <a:xfrm rot="10800000">
            <a:off x="3362734" y="2159964"/>
            <a:ext cx="758400" cy="2973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70AD4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4"/>
          <p:cNvSpPr/>
          <p:nvPr/>
        </p:nvSpPr>
        <p:spPr>
          <a:xfrm>
            <a:off x="1973611" y="1754066"/>
            <a:ext cx="528044" cy="175538"/>
          </a:xfrm>
          <a:custGeom>
            <a:rect b="b" l="l" r="r" t="t"/>
            <a:pathLst>
              <a:path extrusionOk="0" h="17567" w="31591">
                <a:moveTo>
                  <a:pt x="0" y="2701"/>
                </a:moveTo>
                <a:cubicBezTo>
                  <a:pt x="7898" y="726"/>
                  <a:pt x="17911" y="-2184"/>
                  <a:pt x="24424" y="2701"/>
                </a:cubicBezTo>
                <a:cubicBezTo>
                  <a:pt x="28825" y="6002"/>
                  <a:pt x="29853" y="12347"/>
                  <a:pt x="31591" y="17567"/>
                </a:cubicBezTo>
              </a:path>
            </a:pathLst>
          </a:cu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64" name="Google Shape;164;p34"/>
          <p:cNvSpPr txBox="1"/>
          <p:nvPr/>
        </p:nvSpPr>
        <p:spPr>
          <a:xfrm rot="-82387">
            <a:off x="868178" y="1580522"/>
            <a:ext cx="1201845" cy="7089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Nanum Pen Script"/>
                <a:ea typeface="Nanum Pen Script"/>
                <a:cs typeface="Nanum Pen Script"/>
                <a:sym typeface="Nanum Pen Script"/>
              </a:rPr>
              <a:t>Every commit</a:t>
            </a:r>
            <a:endParaRPr sz="170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165" name="Google Shape;165;p34"/>
          <p:cNvSpPr/>
          <p:nvPr/>
        </p:nvSpPr>
        <p:spPr>
          <a:xfrm>
            <a:off x="2389411" y="1885958"/>
            <a:ext cx="758400" cy="2973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70AD4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4"/>
          <p:cNvSpPr/>
          <p:nvPr/>
        </p:nvSpPr>
        <p:spPr>
          <a:xfrm rot="10800000">
            <a:off x="2351609" y="2159964"/>
            <a:ext cx="758400" cy="2973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70AD4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" name="Google Shape;167;p34"/>
          <p:cNvCxnSpPr/>
          <p:nvPr/>
        </p:nvCxnSpPr>
        <p:spPr>
          <a:xfrm rot="10800000">
            <a:off x="2535165" y="2895973"/>
            <a:ext cx="2459100" cy="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8" name="Google Shape;168;p34"/>
          <p:cNvSpPr txBox="1"/>
          <p:nvPr/>
        </p:nvSpPr>
        <p:spPr>
          <a:xfrm rot="-82387">
            <a:off x="3096765" y="2840219"/>
            <a:ext cx="1201845" cy="4471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Nanum Pen Script"/>
                <a:ea typeface="Nanum Pen Script"/>
                <a:cs typeface="Nanum Pen Script"/>
                <a:sym typeface="Nanum Pen Script"/>
              </a:rPr>
              <a:t>SHIFT LEFT</a:t>
            </a:r>
            <a:endParaRPr b="1" sz="170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169" name="Google Shape;169;p3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Testing</a:t>
            </a:r>
            <a:endParaRPr/>
          </a:p>
        </p:txBody>
      </p:sp>
      <p:pic>
        <p:nvPicPr>
          <p:cNvPr id="170" name="Google Shape;17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301" y="4838701"/>
            <a:ext cx="1275197" cy="2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5"/>
          <p:cNvPicPr preferRelativeResize="0"/>
          <p:nvPr/>
        </p:nvPicPr>
        <p:blipFill rotWithShape="1">
          <a:blip r:embed="rId3">
            <a:alphaModFix/>
          </a:blip>
          <a:srcRect b="3698" l="0" r="0" t="0"/>
          <a:stretch/>
        </p:blipFill>
        <p:spPr>
          <a:xfrm>
            <a:off x="0" y="0"/>
            <a:ext cx="9144000" cy="49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5"/>
          <p:cNvPicPr preferRelativeResize="0"/>
          <p:nvPr/>
        </p:nvPicPr>
        <p:blipFill rotWithShape="1">
          <a:blip r:embed="rId4">
            <a:alphaModFix/>
          </a:blip>
          <a:srcRect b="27498" l="8796" r="8763" t="28185"/>
          <a:stretch/>
        </p:blipFill>
        <p:spPr>
          <a:xfrm>
            <a:off x="7747000" y="4812425"/>
            <a:ext cx="1275676" cy="2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